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81" r:id="rId3"/>
    <p:sldId id="290" r:id="rId4"/>
    <p:sldId id="275" r:id="rId5"/>
    <p:sldId id="260" r:id="rId6"/>
    <p:sldId id="284" r:id="rId7"/>
    <p:sldId id="286" r:id="rId8"/>
    <p:sldId id="288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6A86997-6BE1-4197-894B-9D2BC50BA0E8}">
          <p14:sldIdLst>
            <p14:sldId id="273"/>
            <p14:sldId id="281"/>
            <p14:sldId id="290"/>
            <p14:sldId id="275"/>
            <p14:sldId id="260"/>
            <p14:sldId id="284"/>
            <p14:sldId id="286"/>
            <p14:sldId id="288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7" autoAdjust="0"/>
  </p:normalViewPr>
  <p:slideViewPr>
    <p:cSldViewPr snapToGrid="0" snapToObjects="1"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75D0E-A468-4ED8-9789-906B14661980}" type="datetimeFigureOut">
              <a:rPr lang="en-US" smtClean="0"/>
              <a:pPr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6755E-0CB1-4409-9048-862CFE308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43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755E-0CB1-4409-9048-862CFE308E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23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Gymnast</a:t>
            </a:r>
            <a:r>
              <a:rPr lang="en-US" baseline="0" dirty="0" smtClean="0"/>
              <a:t> and/or </a:t>
            </a:r>
            <a:r>
              <a:rPr lang="en-US" baseline="0" dirty="0" err="1" smtClean="0"/>
              <a:t>lyme</a:t>
            </a:r>
            <a:r>
              <a:rPr lang="en-US" baseline="0" dirty="0" smtClean="0"/>
              <a:t>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755E-0CB1-4409-9048-862CFE308E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45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with an overview of why this is so important:</a:t>
            </a:r>
          </a:p>
          <a:p>
            <a:r>
              <a:rPr lang="en-US" dirty="0" smtClean="0"/>
              <a:t>- Leads to student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AA49-ACCD-8B4C-AF18-C53FDED23A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Graduating early and student traveling doing community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6755E-0CB1-4409-9048-862CFE308E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5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845457"/>
            <a:ext cx="7772400" cy="2687562"/>
          </a:xfrm>
        </p:spPr>
        <p:txBody>
          <a:bodyPr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405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8866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08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327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0861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52286"/>
            <a:ext cx="7772400" cy="1917246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4707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461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witter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75" y="5029200"/>
            <a:ext cx="5715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facebook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213" y="5029200"/>
            <a:ext cx="64928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158875" y="2552700"/>
            <a:ext cx="67691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&lt;insert name here&gt;  &lt;insert email address here&gt;</a:t>
            </a:r>
          </a:p>
          <a:p>
            <a:pPr eaLnBrk="1" hangingPunct="1"/>
            <a:r>
              <a:rPr lang="en-US" sz="1800"/>
              <a:t>&lt;insert name here&gt;  &lt;insert email address here&gt;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Address:  30 Linden St, POB 1050, Exeter, NH  03833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Phone:  603.778.2500</a:t>
            </a:r>
          </a:p>
          <a:p>
            <a:pPr eaLnBrk="1" hangingPunct="1"/>
            <a:endParaRPr lang="en-US" sz="180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95500" y="5178425"/>
            <a:ext cx="221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facebook.com/vlacs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584825" y="517842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virtuallrnacad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933700" y="838200"/>
            <a:ext cx="3611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54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xmlns="" val="42841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036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090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23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1234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724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126163"/>
            <a:ext cx="28956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86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ＭＳ Ｐゴシック" charset="0"/>
          <a:cs typeface="ＭＳ Ｐゴシック" charset="0"/>
        </a:defRPr>
      </a:lvl1pPr>
      <a:lvl2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vlacs.org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prescott@vlac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vlacs.org/index.php?option=com_course&amp;view=course&amp;Itemid=14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VLACS_logo_cmyk_vector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7038" y="-367490"/>
            <a:ext cx="10237788" cy="805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5" descr="bo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50"/>
            <a:ext cx="2727325" cy="238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7" descr="gir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0228" y="-60324"/>
            <a:ext cx="2693772" cy="240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guita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069" y="-108817"/>
            <a:ext cx="2326967" cy="245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tar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0075" y="-60324"/>
            <a:ext cx="2278998" cy="24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2619375" y="3968750"/>
            <a:ext cx="2714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hlinkClick r:id="rId7"/>
              </a:rPr>
              <a:t>www.vlacs.org</a:t>
            </a:r>
            <a:endParaRPr lang="en-US" dirty="0" smtClean="0"/>
          </a:p>
          <a:p>
            <a:pPr algn="ctr"/>
            <a:r>
              <a:rPr lang="en-US" dirty="0" err="1" smtClean="0"/>
              <a:t>facebook.com</a:t>
            </a:r>
            <a:r>
              <a:rPr lang="en-US" dirty="0" err="1"/>
              <a:t>/vlacs</a:t>
            </a:r>
            <a:endParaRPr lang="en-US" dirty="0"/>
          </a:p>
          <a:p>
            <a:pPr algn="ctr"/>
            <a:r>
              <a:rPr lang="en-US" dirty="0"/>
              <a:t>Twitter:  </a:t>
            </a:r>
            <a:r>
              <a:rPr lang="en-US" dirty="0" err="1"/>
              <a:t>virtuallrnacad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339"/>
            <a:ext cx="8229600" cy="1600200"/>
          </a:xfrm>
        </p:spPr>
        <p:txBody>
          <a:bodyPr/>
          <a:lstStyle/>
          <a:p>
            <a:r>
              <a:rPr lang="en-US" sz="6600" dirty="0" smtClean="0"/>
              <a:t>Thank you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Scott Prescott – Director of Instruction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sprescott@vlacs.org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603-778-2500 Ext. 846</a:t>
            </a:r>
          </a:p>
        </p:txBody>
      </p:sp>
    </p:spTree>
    <p:extLst>
      <p:ext uri="{BB962C8B-B14F-4D97-AF65-F5344CB8AC3E}">
        <p14:creationId xmlns:p14="http://schemas.microsoft.com/office/powerpoint/2010/main" xmlns="" val="17598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44463"/>
            <a:ext cx="8229600" cy="83026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>
                <a:solidFill>
                  <a:srgbClr val="000000"/>
                </a:solidFill>
              </a:rPr>
              <a:t>Who Are We?</a:t>
            </a:r>
            <a:r>
              <a:rPr lang="en-US" sz="4000"/>
              <a:t> 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1638" y="798513"/>
            <a:ext cx="8229600" cy="4913312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buClr>
                <a:srgbClr val="808080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808080"/>
                </a:solidFill>
              </a:rPr>
              <a:t>New Hampshire's first statewide on-line virtual public school. </a:t>
            </a:r>
            <a:r>
              <a:rPr lang="en-US" dirty="0" smtClean="0">
                <a:solidFill>
                  <a:srgbClr val="808080"/>
                </a:solidFill>
              </a:rPr>
              <a:t>VLACS goal </a:t>
            </a:r>
            <a:r>
              <a:rPr lang="en-US" dirty="0">
                <a:solidFill>
                  <a:srgbClr val="808080"/>
                </a:solidFill>
              </a:rPr>
              <a:t>is to use the latest internet technologies to provide our students with any time, any where access to a rigorous, personalized education</a:t>
            </a:r>
            <a:r>
              <a:rPr lang="en-US" dirty="0" smtClean="0">
                <a:solidFill>
                  <a:srgbClr val="808080"/>
                </a:solidFill>
              </a:rPr>
              <a:t>.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808080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>
                <a:solidFill>
                  <a:srgbClr val="808080"/>
                </a:solidFill>
              </a:rPr>
              <a:t>Tuition-free for all students residing in NH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808080"/>
                </a:solidFill>
              </a:rPr>
              <a:t>We accept both full-time and part-time </a:t>
            </a:r>
            <a:r>
              <a:rPr lang="en-US" dirty="0" smtClean="0">
                <a:solidFill>
                  <a:srgbClr val="808080"/>
                </a:solidFill>
              </a:rPr>
              <a:t>students</a:t>
            </a:r>
            <a:endParaRPr lang="en-US" dirty="0">
              <a:solidFill>
                <a:srgbClr val="808080"/>
              </a:solidFill>
            </a:endParaRP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808080"/>
                </a:solidFill>
              </a:rPr>
              <a:t>An </a:t>
            </a:r>
            <a:r>
              <a:rPr lang="en-US" dirty="0">
                <a:solidFill>
                  <a:srgbClr val="808080"/>
                </a:solidFill>
              </a:rPr>
              <a:t>approved New Hampshire public school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808080"/>
                </a:solidFill>
              </a:rPr>
              <a:t>Courses taught by New Hampshire certified </a:t>
            </a:r>
            <a:r>
              <a:rPr lang="en-US" dirty="0" smtClean="0">
                <a:solidFill>
                  <a:srgbClr val="808080"/>
                </a:solidFill>
              </a:rPr>
              <a:t>instructors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808080"/>
                </a:solidFill>
              </a:rPr>
              <a:t>Full range of course offerings grades 6-14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808080"/>
                </a:solidFill>
              </a:rPr>
              <a:t>Dual credit options through SNHU and CCSNH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808080"/>
                </a:solidFill>
              </a:rPr>
              <a:t>Rolling Enrollment</a:t>
            </a:r>
            <a:r>
              <a:rPr lang="en-US" dirty="0">
                <a:solidFill>
                  <a:srgbClr val="808080"/>
                </a:solidFill>
              </a:rPr>
              <a:t> </a:t>
            </a:r>
          </a:p>
          <a:p>
            <a:pPr marL="341313" indent="-341313">
              <a:lnSpc>
                <a:spcPct val="90000"/>
              </a:lnSpc>
              <a:buClr>
                <a:srgbClr val="808080"/>
              </a:buCl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191415"/>
      </p:ext>
    </p:extLst>
  </p:cSld>
  <p:clrMapOvr>
    <a:masterClrMapping/>
  </p:clrMapOvr>
  <p:transition advTm="1024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VLACS_logo_cmyk_pri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663" y="5899150"/>
            <a:ext cx="32258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4284" y="3005138"/>
            <a:ext cx="1739941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January 2008</a:t>
            </a:r>
          </a:p>
          <a:p>
            <a:pPr algn="ctr"/>
            <a:r>
              <a:rPr lang="en-US" sz="3200" dirty="0"/>
              <a:t>    700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42000" y="2997200"/>
            <a:ext cx="1854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June 30, </a:t>
            </a:r>
            <a:r>
              <a:rPr lang="en-US" sz="2000" dirty="0" smtClean="0"/>
              <a:t>2012</a:t>
            </a:r>
            <a:endParaRPr lang="en-US" sz="2000" dirty="0"/>
          </a:p>
          <a:p>
            <a:r>
              <a:rPr lang="en-US" sz="3200" dirty="0"/>
              <a:t>   </a:t>
            </a:r>
            <a:r>
              <a:rPr lang="en-US" sz="3200" dirty="0" smtClean="0"/>
              <a:t>15,500</a:t>
            </a:r>
            <a:endParaRPr lang="en-US" sz="3200" dirty="0"/>
          </a:p>
        </p:txBody>
      </p:sp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3441700" y="920750"/>
            <a:ext cx="2239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ea typeface="Arial" charset="0"/>
                <a:cs typeface="Arial" charset="0"/>
              </a:rPr>
              <a:t>Enrollments</a:t>
            </a:r>
          </a:p>
        </p:txBody>
      </p:sp>
      <p:pic>
        <p:nvPicPr>
          <p:cNvPr id="14341" name="Picture 1" descr="iStock-Bulb-pla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438" y="1943100"/>
            <a:ext cx="2713037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23089" y="5561013"/>
            <a:ext cx="392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Enrollments in ½ credit increments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35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ChangeArrowheads="1"/>
          </p:cNvSpPr>
          <p:nvPr/>
        </p:nvSpPr>
        <p:spPr bwMode="auto">
          <a:xfrm>
            <a:off x="1762663" y="996950"/>
            <a:ext cx="573977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ea typeface="Arial" charset="0"/>
                <a:cs typeface="Arial" charset="0"/>
              </a:rPr>
              <a:t> 	          </a:t>
            </a:r>
            <a:r>
              <a:rPr lang="en-US" sz="32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Students</a:t>
            </a:r>
          </a:p>
          <a:p>
            <a:r>
              <a:rPr lang="en-US" sz="3200" b="1" dirty="0" smtClean="0">
                <a:solidFill>
                  <a:srgbClr val="008000"/>
                </a:solidFill>
                <a:ea typeface="Arial" charset="0"/>
                <a:cs typeface="Arial" charset="0"/>
              </a:rPr>
              <a:t>	</a:t>
            </a:r>
            <a:endParaRPr lang="en-US" sz="3200" b="1" dirty="0">
              <a:solidFill>
                <a:srgbClr val="008000"/>
              </a:solidFill>
              <a:ea typeface="Arial" charset="0"/>
              <a:cs typeface="Arial" charset="0"/>
            </a:endParaRPr>
          </a:p>
          <a:p>
            <a:r>
              <a:rPr lang="en-US" sz="3200" dirty="0"/>
              <a:t>Public		 	</a:t>
            </a:r>
            <a:r>
              <a:rPr lang="en-US" sz="3200" dirty="0" smtClean="0"/>
              <a:t>	65</a:t>
            </a:r>
            <a:r>
              <a:rPr lang="en-US" sz="3200" dirty="0"/>
              <a:t>%	</a:t>
            </a:r>
          </a:p>
          <a:p>
            <a:r>
              <a:rPr lang="en-US" sz="3200" dirty="0"/>
              <a:t>Homeschooled 		23%	</a:t>
            </a:r>
          </a:p>
          <a:p>
            <a:r>
              <a:rPr lang="en-US" sz="3200" dirty="0"/>
              <a:t>VLACS FT		   	 </a:t>
            </a:r>
            <a:r>
              <a:rPr lang="en-US" sz="3200" dirty="0" smtClean="0"/>
              <a:t> 5</a:t>
            </a:r>
            <a:r>
              <a:rPr lang="en-US" sz="3200" dirty="0"/>
              <a:t>%	</a:t>
            </a:r>
          </a:p>
          <a:p>
            <a:r>
              <a:rPr lang="en-US" sz="3200" dirty="0"/>
              <a:t>Private		   	  </a:t>
            </a:r>
            <a:r>
              <a:rPr lang="en-US" sz="3200" dirty="0" smtClean="0"/>
              <a:t>	  3</a:t>
            </a:r>
            <a:r>
              <a:rPr lang="en-US" sz="3200" dirty="0"/>
              <a:t>%	</a:t>
            </a:r>
          </a:p>
          <a:p>
            <a:r>
              <a:rPr lang="en-US" sz="3200" dirty="0"/>
              <a:t>Drop-out		   	  	  3%	</a:t>
            </a:r>
          </a:p>
          <a:p>
            <a:r>
              <a:rPr lang="en-US" sz="3200" dirty="0"/>
              <a:t>Charter		   	  </a:t>
            </a:r>
            <a:r>
              <a:rPr lang="en-US" sz="3200" dirty="0" smtClean="0"/>
              <a:t>	  1</a:t>
            </a:r>
            <a:r>
              <a:rPr lang="en-US" sz="3200" dirty="0"/>
              <a:t>%	</a:t>
            </a:r>
          </a:p>
        </p:txBody>
      </p:sp>
      <p:pic>
        <p:nvPicPr>
          <p:cNvPr id="15362" name="Picture 2" descr="VLACS_logo_cmyk_prin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5899150"/>
            <a:ext cx="32258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VLACS?</a:t>
            </a:r>
            <a:endParaRPr lang="en-US" dirty="0"/>
          </a:p>
        </p:txBody>
      </p:sp>
      <p:pic>
        <p:nvPicPr>
          <p:cNvPr id="7" name="Content Placeholder 6" descr="online learning.jpe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51" r="10751"/>
          <a:stretch>
            <a:fillRect/>
          </a:stretch>
        </p:blipFill>
        <p:spPr>
          <a:xfrm>
            <a:off x="5133975" y="1600200"/>
            <a:ext cx="3552825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5759" y="1600200"/>
            <a:ext cx="4768663" cy="4526280"/>
          </a:xfrm>
        </p:spPr>
        <p:txBody>
          <a:bodyPr/>
          <a:lstStyle/>
          <a:p>
            <a:r>
              <a:rPr lang="en-US" dirty="0"/>
              <a:t>Acceleration</a:t>
            </a:r>
          </a:p>
          <a:p>
            <a:r>
              <a:rPr lang="en-US" dirty="0"/>
              <a:t>Credit Recovery</a:t>
            </a:r>
          </a:p>
          <a:p>
            <a:r>
              <a:rPr lang="en-US" dirty="0"/>
              <a:t>Scheduling conflicts</a:t>
            </a:r>
          </a:p>
          <a:p>
            <a:r>
              <a:rPr lang="en-US" dirty="0"/>
              <a:t>Expanded Course offerings</a:t>
            </a:r>
          </a:p>
          <a:p>
            <a:r>
              <a:rPr lang="en-US" dirty="0"/>
              <a:t>Travel, Sports, Performing Arts</a:t>
            </a:r>
          </a:p>
          <a:p>
            <a:r>
              <a:rPr lang="en-US" dirty="0"/>
              <a:t>Home School</a:t>
            </a:r>
          </a:p>
          <a:p>
            <a:r>
              <a:rPr lang="en-US" dirty="0"/>
              <a:t>Work</a:t>
            </a:r>
          </a:p>
          <a:p>
            <a:r>
              <a:rPr lang="en-US" dirty="0"/>
              <a:t>Medical</a:t>
            </a:r>
          </a:p>
          <a:p>
            <a:r>
              <a:rPr lang="en-US" dirty="0"/>
              <a:t>Teens in crisis</a:t>
            </a:r>
          </a:p>
          <a:p>
            <a:r>
              <a:rPr lang="en-US" dirty="0">
                <a:hlinkClick r:id="rId4"/>
              </a:rPr>
              <a:t>Dual Credit Opportunities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84043" y="1702699"/>
            <a:ext cx="393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5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830"/>
            <a:ext cx="8229600" cy="4525963"/>
          </a:xfrm>
        </p:spPr>
        <p:txBody>
          <a:bodyPr/>
          <a:lstStyle/>
          <a:p>
            <a:r>
              <a:rPr lang="en-US" dirty="0" smtClean="0"/>
              <a:t>Welcome Call</a:t>
            </a:r>
          </a:p>
          <a:p>
            <a:r>
              <a:rPr lang="en-US" dirty="0" smtClean="0"/>
              <a:t>Weekly Contact</a:t>
            </a:r>
          </a:p>
          <a:p>
            <a:r>
              <a:rPr lang="en-US" dirty="0" smtClean="0"/>
              <a:t>Communication Tools</a:t>
            </a:r>
          </a:p>
          <a:p>
            <a:r>
              <a:rPr lang="en-US" dirty="0" smtClean="0"/>
              <a:t>Monthly Phone Calls</a:t>
            </a:r>
          </a:p>
          <a:p>
            <a:r>
              <a:rPr lang="en-US" dirty="0" smtClean="0"/>
              <a:t>Student Pace Set Collaboratively</a:t>
            </a:r>
          </a:p>
          <a:p>
            <a:r>
              <a:rPr lang="en-US" dirty="0" smtClean="0"/>
              <a:t>Compliment, Coach and Encourage Model</a:t>
            </a:r>
          </a:p>
          <a:p>
            <a:r>
              <a:rPr lang="en-US" dirty="0" smtClean="0"/>
              <a:t>70 Hours of Online Academic Helpdesk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202833"/>
            <a:ext cx="649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“…how caring my teacher is with all of my questions and comments. She always helped me and responded very quickly when ever I had a problem.”		- VLACS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3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Local School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3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Partner with VLACS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24/7 Access to Student Information System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Access to VLACS Support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Guidance, Administration, Technical Help Desk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Modify Scheduling/Programming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Access to VLACS Competencies and </a:t>
            </a:r>
            <a:r>
              <a:rPr lang="en-US" dirty="0" err="1" smtClean="0"/>
              <a:t>ELOs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9111" y="5088215"/>
            <a:ext cx="6074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ability for student to make-up specific competencies has made credit recovery possible for some students that might not have made it before.”	- School Official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59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1461"/>
            <a:ext cx="8229600" cy="438912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Enrollment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Student Pace &amp; Progress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Curriculum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667" y="5027522"/>
            <a:ext cx="8076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“It gives me the flexibility I need with the baby and work.”					</a:t>
            </a:r>
            <a:r>
              <a:rPr lang="en-US" sz="2400" dirty="0"/>
              <a:t> </a:t>
            </a:r>
            <a:r>
              <a:rPr lang="en-US" sz="2400" dirty="0" smtClean="0"/>
              <a:t>        -VLACS Student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4521" y="1901461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61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schools partnering with VLACS?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Merrimack Valley Competency Recovery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Souhegan</a:t>
            </a:r>
            <a:r>
              <a:rPr lang="en-US" dirty="0" smtClean="0"/>
              <a:t> Math Acceleration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ConVal</a:t>
            </a:r>
            <a:r>
              <a:rPr lang="en-US" dirty="0" smtClean="0"/>
              <a:t> Blended Learning Labs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Summer School Competency Recovery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North Country Experiential Learning Opportunities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Goffstown Alternative Program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Pittsburgh World Language Offerings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3334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ACS-PPT-Theme-1">
  <a:themeElements>
    <a:clrScheme name="Custom 1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VLACS-PPT-Theme-1</Template>
  <TotalTime>2823</TotalTime>
  <Words>340</Words>
  <Application>Microsoft Office PowerPoint</Application>
  <PresentationFormat>On-screen Show (4:3)</PresentationFormat>
  <Paragraphs>84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VLACS-PPT-Theme-1</vt:lpstr>
      <vt:lpstr>Slide 1</vt:lpstr>
      <vt:lpstr>Who Are We? </vt:lpstr>
      <vt:lpstr>Slide 3</vt:lpstr>
      <vt:lpstr>Slide 4</vt:lpstr>
      <vt:lpstr>Why VLACS?</vt:lpstr>
      <vt:lpstr> Student Relationships</vt:lpstr>
      <vt:lpstr> Local School Relationships</vt:lpstr>
      <vt:lpstr>Flexibility</vt:lpstr>
      <vt:lpstr>How are schools partnering with VLACS?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Learning Academy Charter School</dc:title>
  <dc:creator>Gail</dc:creator>
  <cp:lastModifiedBy>efleck</cp:lastModifiedBy>
  <cp:revision>59</cp:revision>
  <dcterms:created xsi:type="dcterms:W3CDTF">2011-11-01T13:42:03Z</dcterms:created>
  <dcterms:modified xsi:type="dcterms:W3CDTF">2012-11-30T16:46:46Z</dcterms:modified>
</cp:coreProperties>
</file>